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BM Plex Sans" panose="020B0604020202020204" charset="0"/>
      <p:regular r:id="rId16"/>
    </p:embeddedFont>
    <p:embeddedFont>
      <p:font typeface="Outfit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152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0576"/>
            <a:ext cx="7556421" cy="2126337"/>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AI TRONG TƯ PHÁP: CÁC NGUYÊN TẮC ĐẠO ĐỨC CỐT LÕI</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7075"/>
            <a:ext cx="7556421"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Bài trình bày này tập trung vào các nguyên tắc đạo đức cần thiết để đảm bảo việc sử dụng Trí tuệ Nhân tạo (AI) trong lĩnh vực tư pháp tại Việt Nam được thực hiện một cách </a:t>
            </a:r>
            <a:r>
              <a:rPr lang="en-US" sz="1750" b="1" dirty="0">
                <a:latin typeface="Times New Roman" panose="02020603050405020304" pitchFamily="18" charset="0"/>
                <a:ea typeface="IBM Plex Sans" pitchFamily="34" charset="-122"/>
                <a:cs typeface="Times New Roman" panose="02020603050405020304" pitchFamily="18" charset="0"/>
              </a:rPr>
              <a:t>nhân văn, công bằng và hiệu quả</a:t>
            </a:r>
            <a:r>
              <a:rPr lang="en-US" sz="1750" dirty="0">
                <a:latin typeface="Times New Roman" panose="02020603050405020304" pitchFamily="18" charset="0"/>
                <a:ea typeface="IBM Plex Sans"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6620351" y="4866084"/>
            <a:ext cx="7216259"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hỗ trợ thẩm phán, không thay thế tư duy pháp lý.</a:t>
            </a:r>
            <a:endParaRPr lang="en-US" sz="1750" dirty="0">
              <a:latin typeface="Times New Roman" panose="02020603050405020304" pitchFamily="18" charset="0"/>
              <a:cs typeface="Times New Roman" panose="02020603050405020304" pitchFamily="18" charset="0"/>
            </a:endParaRPr>
          </a:p>
        </p:txBody>
      </p:sp>
      <p:sp>
        <p:nvSpPr>
          <p:cNvPr id="6" name="Shape 3"/>
          <p:cNvSpPr/>
          <p:nvPr/>
        </p:nvSpPr>
        <p:spPr>
          <a:xfrm>
            <a:off x="6280190" y="4610933"/>
            <a:ext cx="30480" cy="873204"/>
          </a:xfrm>
          <a:prstGeom prst="rect">
            <a:avLst/>
          </a:prstGeom>
          <a:solidFill>
            <a:srgbClr val="A2B9F9"/>
          </a:solidFill>
          <a:ln/>
        </p:spPr>
      </p:sp>
      <p:sp>
        <p:nvSpPr>
          <p:cNvPr id="7" name="Shape 4"/>
          <p:cNvSpPr/>
          <p:nvPr/>
        </p:nvSpPr>
        <p:spPr>
          <a:xfrm>
            <a:off x="6280190" y="5739289"/>
            <a:ext cx="7556421" cy="1689616"/>
          </a:xfrm>
          <a:prstGeom prst="roundRect">
            <a:avLst>
              <a:gd name="adj" fmla="val 12082"/>
            </a:avLst>
          </a:prstGeom>
          <a:solidFill>
            <a:srgbClr val="B7C9FA"/>
          </a:solidFill>
          <a:ln/>
        </p:spPr>
      </p:sp>
      <p:pic>
        <p:nvPicPr>
          <p:cNvPr id="8" name="Image 1" descr="preencoded.png"/>
          <p:cNvPicPr>
            <a:picLocks noChangeAspect="1"/>
          </p:cNvPicPr>
          <p:nvPr/>
        </p:nvPicPr>
        <p:blipFill>
          <a:blip r:embed="rId4"/>
          <a:stretch>
            <a:fillRect/>
          </a:stretch>
        </p:blipFill>
        <p:spPr>
          <a:xfrm>
            <a:off x="6507004" y="6090999"/>
            <a:ext cx="283488" cy="226814"/>
          </a:xfrm>
          <a:prstGeom prst="rect">
            <a:avLst/>
          </a:prstGeom>
        </p:spPr>
      </p:pic>
      <p:sp>
        <p:nvSpPr>
          <p:cNvPr id="9" name="Text 5"/>
          <p:cNvSpPr/>
          <p:nvPr/>
        </p:nvSpPr>
        <p:spPr>
          <a:xfrm>
            <a:off x="7017306" y="6022777"/>
            <a:ext cx="6592491"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Việc áp dụng các nguyên tắc này tuân theo tinh thần Luật Công nghệ Thông tin (CNTT) số 2025 về Nguyên tắc Công bằng và Nhân văn.</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59155"/>
            <a:ext cx="12373689" cy="566976"/>
          </a:xfrm>
          <a:prstGeom prst="rect">
            <a:avLst/>
          </a:prstGeom>
          <a:noFill/>
          <a:ln/>
        </p:spPr>
        <p:txBody>
          <a:bodyPr wrap="none" lIns="0" tIns="0" rIns="0" bIns="0" rtlCol="0" anchor="t"/>
          <a:lstStyle/>
          <a:p>
            <a:pPr marL="0" indent="0" algn="l">
              <a:lnSpc>
                <a:spcPts val="4450"/>
              </a:lnSpc>
              <a:buNone/>
            </a:pPr>
            <a:r>
              <a:rPr lang="en-US" sz="3550" dirty="0">
                <a:latin typeface="Times New Roman" panose="02020603050405020304" pitchFamily="18" charset="0"/>
                <a:ea typeface="Outfit Medium" pitchFamily="34" charset="-122"/>
                <a:cs typeface="Times New Roman" panose="02020603050405020304" pitchFamily="18" charset="0"/>
              </a:rPr>
              <a:t>6 NGUYÊN TẮC ĐẠO ĐỨC CỐT LÕI CHO AI TRONG TƯ PHÁP</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89033"/>
            <a:ext cx="13042821"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Việc tích hợp AI vào quy trình xét xử đòi hỏi sự tuân thủ nghiêm ngặt các giá trị đạo đức nhằm duy trì niềm tin công chúng và tính chính xác của pháp luật.</a:t>
            </a:r>
            <a:endParaRPr lang="en-US" sz="1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283381"/>
            <a:ext cx="544354" cy="544354"/>
          </a:xfrm>
          <a:prstGeom prst="rect">
            <a:avLst/>
          </a:prstGeom>
        </p:spPr>
      </p:pic>
      <p:sp>
        <p:nvSpPr>
          <p:cNvPr id="5" name="Text 2"/>
          <p:cNvSpPr/>
          <p:nvPr/>
        </p:nvSpPr>
        <p:spPr>
          <a:xfrm>
            <a:off x="793790" y="3054548"/>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Trung Thực</a:t>
            </a:r>
            <a:endParaRPr lang="en-US" sz="1750" dirty="0">
              <a:latin typeface="Times New Roman" panose="02020603050405020304" pitchFamily="18" charset="0"/>
              <a:cs typeface="Times New Roman" panose="02020603050405020304" pitchFamily="18" charset="0"/>
            </a:endParaRPr>
          </a:p>
        </p:txBody>
      </p:sp>
      <p:sp>
        <p:nvSpPr>
          <p:cNvPr id="6" name="Text 3"/>
          <p:cNvSpPr/>
          <p:nvPr/>
        </p:nvSpPr>
        <p:spPr>
          <a:xfrm>
            <a:off x="793790" y="3446859"/>
            <a:ext cx="6407944"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AI chỉ là công cụ gợi ý, thẩm phán chịu trách nhiệm cuối cùng.</a:t>
            </a:r>
            <a:endParaRPr lang="en-US" sz="1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428548" y="2283381"/>
            <a:ext cx="544354" cy="544354"/>
          </a:xfrm>
          <a:prstGeom prst="rect">
            <a:avLst/>
          </a:prstGeom>
        </p:spPr>
      </p:pic>
      <p:sp>
        <p:nvSpPr>
          <p:cNvPr id="8" name="Text 4"/>
          <p:cNvSpPr/>
          <p:nvPr/>
        </p:nvSpPr>
        <p:spPr>
          <a:xfrm>
            <a:off x="7428548" y="3054548"/>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Khách Quan</a:t>
            </a:r>
            <a:endParaRPr lang="en-US" sz="1750" dirty="0">
              <a:latin typeface="Times New Roman" panose="02020603050405020304" pitchFamily="18" charset="0"/>
              <a:cs typeface="Times New Roman" panose="02020603050405020304" pitchFamily="18" charset="0"/>
            </a:endParaRPr>
          </a:p>
        </p:txBody>
      </p:sp>
      <p:sp>
        <p:nvSpPr>
          <p:cNvPr id="9" name="Text 5"/>
          <p:cNvSpPr/>
          <p:nvPr/>
        </p:nvSpPr>
        <p:spPr>
          <a:xfrm>
            <a:off x="7428548" y="3446859"/>
            <a:ext cx="6408063"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Kiểm chứng nguồn thông tin AI để tránh "hallucination" (ảo giác).</a:t>
            </a:r>
            <a:endParaRPr lang="en-US" sz="14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93790" y="4100036"/>
            <a:ext cx="544354" cy="544354"/>
          </a:xfrm>
          <a:prstGeom prst="rect">
            <a:avLst/>
          </a:prstGeom>
        </p:spPr>
      </p:pic>
      <p:sp>
        <p:nvSpPr>
          <p:cNvPr id="11" name="Text 6"/>
          <p:cNvSpPr/>
          <p:nvPr/>
        </p:nvSpPr>
        <p:spPr>
          <a:xfrm>
            <a:off x="793790" y="4871204"/>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Tôn Trọng</a:t>
            </a:r>
            <a:endParaRPr lang="en-US" sz="1750" dirty="0">
              <a:latin typeface="Times New Roman" panose="02020603050405020304" pitchFamily="18" charset="0"/>
              <a:cs typeface="Times New Roman" panose="02020603050405020304" pitchFamily="18" charset="0"/>
            </a:endParaRPr>
          </a:p>
        </p:txBody>
      </p:sp>
      <p:sp>
        <p:nvSpPr>
          <p:cNvPr id="12" name="Text 7"/>
          <p:cNvSpPr/>
          <p:nvPr/>
        </p:nvSpPr>
        <p:spPr>
          <a:xfrm>
            <a:off x="793790" y="5263515"/>
            <a:ext cx="6407944"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Không tạo nội dung giả mạo, tôn trọng sự thật và quyền đương sự.</a:t>
            </a:r>
            <a:endParaRPr lang="en-US" sz="14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428548" y="4100036"/>
            <a:ext cx="544354" cy="544354"/>
          </a:xfrm>
          <a:prstGeom prst="rect">
            <a:avLst/>
          </a:prstGeom>
        </p:spPr>
      </p:pic>
      <p:sp>
        <p:nvSpPr>
          <p:cNvPr id="14" name="Text 8"/>
          <p:cNvSpPr/>
          <p:nvPr/>
        </p:nvSpPr>
        <p:spPr>
          <a:xfrm>
            <a:off x="7428548" y="4871204"/>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Trách Nhiệm</a:t>
            </a:r>
            <a:endParaRPr lang="en-US" sz="1750" dirty="0">
              <a:latin typeface="Times New Roman" panose="02020603050405020304" pitchFamily="18" charset="0"/>
              <a:cs typeface="Times New Roman" panose="02020603050405020304" pitchFamily="18" charset="0"/>
            </a:endParaRPr>
          </a:p>
        </p:txBody>
      </p:sp>
      <p:sp>
        <p:nvSpPr>
          <p:cNvPr id="15" name="Text 9"/>
          <p:cNvSpPr/>
          <p:nvPr/>
        </p:nvSpPr>
        <p:spPr>
          <a:xfrm>
            <a:off x="7428548" y="5263515"/>
            <a:ext cx="6408063"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Ghi chép và giải trình các quyết định có sự hỗ trợ của AI.</a:t>
            </a:r>
            <a:endParaRPr lang="en-US" sz="14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793790" y="5916692"/>
            <a:ext cx="544354" cy="544354"/>
          </a:xfrm>
          <a:prstGeom prst="rect">
            <a:avLst/>
          </a:prstGeom>
        </p:spPr>
      </p:pic>
      <p:sp>
        <p:nvSpPr>
          <p:cNvPr id="17" name="Text 10"/>
          <p:cNvSpPr/>
          <p:nvPr/>
        </p:nvSpPr>
        <p:spPr>
          <a:xfrm>
            <a:off x="793790" y="6687860"/>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Minh Bạch</a:t>
            </a:r>
            <a:endParaRPr lang="en-US" sz="1750" dirty="0">
              <a:latin typeface="Times New Roman" panose="02020603050405020304" pitchFamily="18" charset="0"/>
              <a:cs typeface="Times New Roman" panose="02020603050405020304" pitchFamily="18" charset="0"/>
            </a:endParaRPr>
          </a:p>
        </p:txBody>
      </p:sp>
      <p:sp>
        <p:nvSpPr>
          <p:cNvPr id="18" name="Text 11"/>
          <p:cNvSpPr/>
          <p:nvPr/>
        </p:nvSpPr>
        <p:spPr>
          <a:xfrm>
            <a:off x="793790" y="7080171"/>
            <a:ext cx="6407944"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Giải thích tóm tắt quy trình AI cho đương sự, tránh "hộp đen".</a:t>
            </a:r>
            <a:endParaRPr lang="en-US" sz="1400" dirty="0">
              <a:latin typeface="Times New Roman" panose="02020603050405020304" pitchFamily="18" charset="0"/>
              <a:cs typeface="Times New Roman" panose="02020603050405020304" pitchFamily="18" charset="0"/>
            </a:endParaRPr>
          </a:p>
        </p:txBody>
      </p:sp>
      <p:pic>
        <p:nvPicPr>
          <p:cNvPr id="19" name="Image 5" descr="preencoded.png"/>
          <p:cNvPicPr>
            <a:picLocks noChangeAspect="1"/>
          </p:cNvPicPr>
          <p:nvPr/>
        </p:nvPicPr>
        <p:blipFill>
          <a:blip r:embed="rId8"/>
          <a:stretch>
            <a:fillRect/>
          </a:stretch>
        </p:blipFill>
        <p:spPr>
          <a:xfrm>
            <a:off x="7428548" y="5916692"/>
            <a:ext cx="544354" cy="544354"/>
          </a:xfrm>
          <a:prstGeom prst="rect">
            <a:avLst/>
          </a:prstGeom>
        </p:spPr>
      </p:pic>
      <p:sp>
        <p:nvSpPr>
          <p:cNvPr id="20" name="Text 12"/>
          <p:cNvSpPr/>
          <p:nvPr/>
        </p:nvSpPr>
        <p:spPr>
          <a:xfrm>
            <a:off x="7428548" y="6687860"/>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Công Bằng</a:t>
            </a:r>
            <a:endParaRPr lang="en-US" sz="1750" dirty="0">
              <a:latin typeface="Times New Roman" panose="02020603050405020304" pitchFamily="18" charset="0"/>
              <a:cs typeface="Times New Roman" panose="02020603050405020304" pitchFamily="18" charset="0"/>
            </a:endParaRPr>
          </a:p>
        </p:txBody>
      </p:sp>
      <p:sp>
        <p:nvSpPr>
          <p:cNvPr id="21" name="Text 13"/>
          <p:cNvSpPr/>
          <p:nvPr/>
        </p:nvSpPr>
        <p:spPr>
          <a:xfrm>
            <a:off x="7428548" y="7080171"/>
            <a:ext cx="6408063"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Đảm bảo AI không thiên vị, loại bỏ "bias" trong dữ liệu phân tích.</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8100"/>
            <a:ext cx="12557046" cy="673418"/>
          </a:xfrm>
          <a:prstGeom prst="rect">
            <a:avLst/>
          </a:prstGeom>
          <a:noFill/>
          <a:ln/>
        </p:spPr>
        <p:txBody>
          <a:bodyPr wrap="none" lIns="0" tIns="0" rIns="0" bIns="0" rtlCol="0" anchor="t"/>
          <a:lstStyle/>
          <a:p>
            <a:pPr marL="0" indent="0" algn="l">
              <a:lnSpc>
                <a:spcPts val="5300"/>
              </a:lnSpc>
              <a:buNone/>
            </a:pPr>
            <a:r>
              <a:rPr lang="en-US" sz="4200" dirty="0">
                <a:latin typeface="Times New Roman" panose="02020603050405020304" pitchFamily="18" charset="0"/>
                <a:ea typeface="Outfit Medium" pitchFamily="34" charset="-122"/>
                <a:cs typeface="Times New Roman" panose="02020603050405020304" pitchFamily="18" charset="0"/>
              </a:rPr>
              <a:t>NGUYÊN TẮC 1 &amp; 2: TRUNG THỰC VÀ KHÁCH QUAN</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200037"/>
            <a:ext cx="5895142" cy="403979"/>
          </a:xfrm>
          <a:prstGeom prst="rect">
            <a:avLst/>
          </a:prstGeom>
          <a:noFill/>
          <a:ln/>
        </p:spPr>
        <p:txBody>
          <a:bodyPr wrap="none" lIns="0" tIns="0" rIns="0" bIns="0" rtlCol="0" anchor="t"/>
          <a:lstStyle/>
          <a:p>
            <a:pPr marL="0" indent="0" algn="l">
              <a:lnSpc>
                <a:spcPts val="3150"/>
              </a:lnSpc>
              <a:buNone/>
            </a:pPr>
            <a:r>
              <a:rPr lang="en-US" sz="2500" dirty="0">
                <a:latin typeface="Times New Roman" panose="02020603050405020304" pitchFamily="18" charset="0"/>
                <a:ea typeface="Outfit Medium" pitchFamily="34" charset="-122"/>
                <a:cs typeface="Times New Roman" panose="02020603050405020304" pitchFamily="18" charset="0"/>
              </a:rPr>
              <a:t>1. Trung Thực: AI Hỗ Trợ, Không Thay Thế</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819400"/>
            <a:ext cx="62585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latin typeface="Times New Roman" panose="02020603050405020304" pitchFamily="18" charset="0"/>
                <a:ea typeface="IBM Plex Sans" pitchFamily="34" charset="-122"/>
                <a:cs typeface="Times New Roman" panose="02020603050405020304" pitchFamily="18" charset="0"/>
              </a:rPr>
              <a:t>Thẩm phán luôn phải </a:t>
            </a:r>
            <a:r>
              <a:rPr lang="en-US" sz="1650" b="1" dirty="0">
                <a:latin typeface="Times New Roman" panose="02020603050405020304" pitchFamily="18" charset="0"/>
                <a:ea typeface="IBM Plex Sans" pitchFamily="34" charset="-122"/>
                <a:cs typeface="Times New Roman" panose="02020603050405020304" pitchFamily="18" charset="0"/>
              </a:rPr>
              <a:t>chịu trách nhiệm hoàn toàn</a:t>
            </a:r>
            <a:r>
              <a:rPr lang="en-US" sz="1650" dirty="0">
                <a:latin typeface="Times New Roman" panose="02020603050405020304" pitchFamily="18" charset="0"/>
                <a:ea typeface="IBM Plex Sans" pitchFamily="34" charset="-122"/>
                <a:cs typeface="Times New Roman" panose="02020603050405020304" pitchFamily="18" charset="0"/>
              </a:rPr>
              <a:t> về nội dung phán quyết (theo Điều 31 Hiến pháp 2013).</a:t>
            </a:r>
            <a:endParaRPr lang="en-US" sz="1650" dirty="0">
              <a:latin typeface="Times New Roman" panose="02020603050405020304" pitchFamily="18" charset="0"/>
              <a:cs typeface="Times New Roman" panose="02020603050405020304" pitchFamily="18" charset="0"/>
            </a:endParaRPr>
          </a:p>
        </p:txBody>
      </p:sp>
      <p:sp>
        <p:nvSpPr>
          <p:cNvPr id="5" name="Text 3"/>
          <p:cNvSpPr/>
          <p:nvPr/>
        </p:nvSpPr>
        <p:spPr>
          <a:xfrm>
            <a:off x="793790" y="3584377"/>
            <a:ext cx="62585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latin typeface="Times New Roman" panose="02020603050405020304" pitchFamily="18" charset="0"/>
                <a:ea typeface="IBM Plex Sans" pitchFamily="34" charset="-122"/>
                <a:cs typeface="Times New Roman" panose="02020603050405020304" pitchFamily="18" charset="0"/>
              </a:rPr>
              <a:t>AI chỉ nên cung cấp gợi ý, không được để xảy ra tình trạng </a:t>
            </a:r>
            <a:r>
              <a:rPr lang="en-US" sz="1650" b="1" dirty="0">
                <a:latin typeface="Times New Roman" panose="02020603050405020304" pitchFamily="18" charset="0"/>
                <a:ea typeface="IBM Plex Sans" pitchFamily="34" charset="-122"/>
                <a:cs typeface="Times New Roman" panose="02020603050405020304" pitchFamily="18" charset="0"/>
              </a:rPr>
              <a:t>lệ thuộc</a:t>
            </a:r>
            <a:r>
              <a:rPr lang="en-US" sz="1650" dirty="0">
                <a:latin typeface="Times New Roman" panose="02020603050405020304" pitchFamily="18" charset="0"/>
                <a:ea typeface="IBM Plex Sans" pitchFamily="34" charset="-122"/>
                <a:cs typeface="Times New Roman" panose="02020603050405020304" pitchFamily="18" charset="0"/>
              </a:rPr>
              <a:t> vào công nghệ, đảm bảo tính nguyên bản pháp lý.</a:t>
            </a:r>
            <a:endParaRPr lang="en-US" sz="1650" dirty="0">
              <a:latin typeface="Times New Roman" panose="02020603050405020304" pitchFamily="18" charset="0"/>
              <a:cs typeface="Times New Roman" panose="02020603050405020304" pitchFamily="18" charset="0"/>
            </a:endParaRPr>
          </a:p>
        </p:txBody>
      </p:sp>
      <p:sp>
        <p:nvSpPr>
          <p:cNvPr id="6" name="Text 4"/>
          <p:cNvSpPr/>
          <p:nvPr/>
        </p:nvSpPr>
        <p:spPr>
          <a:xfrm>
            <a:off x="793790" y="4489371"/>
            <a:ext cx="2693551"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Ví dụ Áp dụng</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793790" y="5041344"/>
            <a:ext cx="6258520"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Đúng: AI gợi ý dàn ý bản án dân sự; thẩm phán bổ sung các căn cứ pháp lý và chứng cứ từ Án lệ 01/2024 của TAND Tối cao.</a:t>
            </a:r>
            <a:endParaRPr lang="en-US" sz="1650" dirty="0">
              <a:latin typeface="Times New Roman" panose="02020603050405020304" pitchFamily="18" charset="0"/>
              <a:cs typeface="Times New Roman" panose="02020603050405020304" pitchFamily="18" charset="0"/>
            </a:endParaRPr>
          </a:p>
        </p:txBody>
      </p:sp>
      <p:sp>
        <p:nvSpPr>
          <p:cNvPr id="8" name="Shape 6"/>
          <p:cNvSpPr/>
          <p:nvPr/>
        </p:nvSpPr>
        <p:spPr>
          <a:xfrm>
            <a:off x="793790" y="6081053"/>
            <a:ext cx="6258520" cy="34528"/>
          </a:xfrm>
          <a:prstGeom prst="rect">
            <a:avLst/>
          </a:prstGeom>
          <a:solidFill>
            <a:srgbClr val="666666">
              <a:alpha val="50000"/>
            </a:srgbClr>
          </a:solidFill>
          <a:ln/>
        </p:spPr>
      </p:sp>
      <p:sp>
        <p:nvSpPr>
          <p:cNvPr id="9" name="Text 7"/>
          <p:cNvSpPr/>
          <p:nvPr/>
        </p:nvSpPr>
        <p:spPr>
          <a:xfrm>
            <a:off x="793790" y="6357938"/>
            <a:ext cx="6258520"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Sai: Để AI viết toàn bộ bản án hình sự, sử dụng nguyên văn mà không có sự kiểm tra, tư duy độc lập.</a:t>
            </a:r>
            <a:endParaRPr lang="en-US" sz="165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7585710" y="2227064"/>
            <a:ext cx="5945505" cy="40678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53547"/>
            <a:ext cx="9143762" cy="382786"/>
          </a:xfrm>
          <a:prstGeom prst="rect">
            <a:avLst/>
          </a:prstGeom>
          <a:noFill/>
          <a:ln/>
        </p:spPr>
        <p:txBody>
          <a:bodyPr wrap="none" lIns="0" tIns="0" rIns="0" bIns="0" rtlCol="0" anchor="t"/>
          <a:lstStyle/>
          <a:p>
            <a:pPr marL="0" indent="0" algn="l">
              <a:lnSpc>
                <a:spcPts val="3000"/>
              </a:lnSpc>
              <a:buNone/>
            </a:pPr>
            <a:r>
              <a:rPr lang="en-US" sz="2400" dirty="0">
                <a:latin typeface="Times New Roman" panose="02020603050405020304" pitchFamily="18" charset="0"/>
                <a:ea typeface="Outfit Medium" pitchFamily="34" charset="-122"/>
                <a:cs typeface="Times New Roman" panose="02020603050405020304" pitchFamily="18" charset="0"/>
              </a:rPr>
              <a:t>NGUYÊN TẮC 2: KHÁCH QUAN – KIỂM CHỨNG ĐỂ TRÁNH SAI SÓT</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544598"/>
            <a:ext cx="13042821" cy="326708"/>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Tính khách quan trong xét xử là tối quan trọng. AI có thể mắc lỗi "hallucination" (tạo ra thông tin sai lệch). Việc kiểm chứng là bắt buộc.</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100858"/>
            <a:ext cx="6419374" cy="1875234"/>
          </a:xfrm>
          <a:prstGeom prst="roundRect">
            <a:avLst>
              <a:gd name="adj" fmla="val 5851"/>
            </a:avLst>
          </a:prstGeom>
          <a:solidFill>
            <a:srgbClr val="FFFFFF">
              <a:alpha val="95000"/>
            </a:srgbClr>
          </a:solidFill>
          <a:ln w="22860">
            <a:solidFill>
              <a:srgbClr val="B5C1E2"/>
            </a:solidFill>
            <a:prstDash val="solid"/>
          </a:ln>
          <a:effectLst>
            <a:outerShdw dist="19050" dir="2700000" algn="bl" rotWithShape="0">
              <a:srgbClr val="B5C1E2">
                <a:alpha val="100000"/>
              </a:srgbClr>
            </a:outerShdw>
          </a:effectLst>
        </p:spPr>
      </p:sp>
      <p:sp>
        <p:nvSpPr>
          <p:cNvPr id="5" name="Shape 3"/>
          <p:cNvSpPr/>
          <p:nvPr/>
        </p:nvSpPr>
        <p:spPr>
          <a:xfrm>
            <a:off x="770930" y="2100858"/>
            <a:ext cx="91440" cy="1875234"/>
          </a:xfrm>
          <a:prstGeom prst="roundRect">
            <a:avLst>
              <a:gd name="adj" fmla="val 200930"/>
            </a:avLst>
          </a:prstGeom>
          <a:solidFill>
            <a:srgbClr val="A2B9F9"/>
          </a:solidFill>
          <a:ln/>
        </p:spPr>
      </p:sp>
      <p:sp>
        <p:nvSpPr>
          <p:cNvPr id="6" name="Text 4"/>
          <p:cNvSpPr/>
          <p:nvPr/>
        </p:nvSpPr>
        <p:spPr>
          <a:xfrm>
            <a:off x="1089303" y="2327791"/>
            <a:ext cx="2551748" cy="318849"/>
          </a:xfrm>
          <a:prstGeom prst="rect">
            <a:avLst/>
          </a:prstGeom>
          <a:noFill/>
          <a:ln/>
        </p:spPr>
        <p:txBody>
          <a:bodyPr wrap="none" lIns="0" tIns="0" rIns="0" bIns="0" rtlCol="0" anchor="t"/>
          <a:lstStyle/>
          <a:p>
            <a:pPr marL="0" indent="0" algn="l">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Rủi ro "Hallucination"</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1089303" y="2769037"/>
            <a:ext cx="5896928"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AI có thể tạo ra các điều luật hoặc án lệ giả, gây hiểu lầm nghiêm trọng trong quá trình lập luận pháp lý.</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7417237" y="2100858"/>
            <a:ext cx="6419374" cy="1875234"/>
          </a:xfrm>
          <a:prstGeom prst="roundRect">
            <a:avLst>
              <a:gd name="adj" fmla="val 5851"/>
            </a:avLst>
          </a:prstGeom>
          <a:solidFill>
            <a:srgbClr val="FFFFFF">
              <a:alpha val="95000"/>
            </a:srgbClr>
          </a:solidFill>
          <a:ln w="22860">
            <a:solidFill>
              <a:srgbClr val="B5C1E2"/>
            </a:solidFill>
            <a:prstDash val="solid"/>
          </a:ln>
          <a:effectLst>
            <a:outerShdw dist="19050" dir="2700000" algn="bl" rotWithShape="0">
              <a:srgbClr val="B5C1E2">
                <a:alpha val="100000"/>
              </a:srgbClr>
            </a:outerShdw>
          </a:effectLst>
        </p:spPr>
      </p:sp>
      <p:sp>
        <p:nvSpPr>
          <p:cNvPr id="9" name="Shape 7"/>
          <p:cNvSpPr/>
          <p:nvPr/>
        </p:nvSpPr>
        <p:spPr>
          <a:xfrm>
            <a:off x="7394377" y="2100858"/>
            <a:ext cx="91440" cy="1875234"/>
          </a:xfrm>
          <a:prstGeom prst="roundRect">
            <a:avLst>
              <a:gd name="adj" fmla="val 200930"/>
            </a:avLst>
          </a:prstGeom>
          <a:solidFill>
            <a:srgbClr val="A2B9F9"/>
          </a:solidFill>
          <a:ln/>
        </p:spPr>
      </p:sp>
      <p:sp>
        <p:nvSpPr>
          <p:cNvPr id="10" name="Text 8"/>
          <p:cNvSpPr/>
          <p:nvPr/>
        </p:nvSpPr>
        <p:spPr>
          <a:xfrm>
            <a:off x="7712750" y="2327791"/>
            <a:ext cx="2551748" cy="318849"/>
          </a:xfrm>
          <a:prstGeom prst="rect">
            <a:avLst/>
          </a:prstGeom>
          <a:noFill/>
          <a:ln/>
        </p:spPr>
        <p:txBody>
          <a:bodyPr wrap="none" lIns="0" tIns="0" rIns="0" bIns="0" rtlCol="0" anchor="t"/>
          <a:lstStyle/>
          <a:p>
            <a:pPr marL="0" indent="0" algn="l">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Yêu cầu Kiểm chứng</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712750" y="2769037"/>
            <a:ext cx="5896928" cy="980123"/>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Thẩm phán phải đối chiếu thông tin AI gợi ý với nguồn chính thống (ví dụ: BLTTHS 2015, Cổng thông tin TANDTC) để đảm bảo lập luận khách quan.</a:t>
            </a:r>
            <a:endParaRPr lang="en-US" sz="1600" dirty="0">
              <a:latin typeface="Times New Roman" panose="02020603050405020304" pitchFamily="18" charset="0"/>
              <a:cs typeface="Times New Roman" panose="02020603050405020304" pitchFamily="18" charset="0"/>
            </a:endParaRPr>
          </a:p>
        </p:txBody>
      </p:sp>
      <p:pic>
        <p:nvPicPr>
          <p:cNvPr id="12" name="Image 0" descr="preencoded.png"/>
          <p:cNvPicPr>
            <a:picLocks noChangeAspect="1"/>
          </p:cNvPicPr>
          <p:nvPr/>
        </p:nvPicPr>
        <p:blipFill>
          <a:blip r:embed="rId3"/>
          <a:stretch>
            <a:fillRect/>
          </a:stretch>
        </p:blipFill>
        <p:spPr>
          <a:xfrm>
            <a:off x="3650933" y="4337804"/>
            <a:ext cx="3582591" cy="2449711"/>
          </a:xfrm>
          <a:prstGeom prst="rect">
            <a:avLst/>
          </a:prstGeom>
        </p:spPr>
      </p:pic>
      <p:pic>
        <p:nvPicPr>
          <p:cNvPr id="13" name="Image 1" descr="preencoded.png"/>
          <p:cNvPicPr>
            <a:picLocks noChangeAspect="1"/>
          </p:cNvPicPr>
          <p:nvPr/>
        </p:nvPicPr>
        <p:blipFill>
          <a:blip r:embed="rId4"/>
          <a:stretch>
            <a:fillRect/>
          </a:stretch>
        </p:blipFill>
        <p:spPr>
          <a:xfrm>
            <a:off x="7396758" y="4337804"/>
            <a:ext cx="3582591" cy="2449711"/>
          </a:xfrm>
          <a:prstGeom prst="rect">
            <a:avLst/>
          </a:prstGeom>
        </p:spPr>
      </p:pic>
      <p:sp>
        <p:nvSpPr>
          <p:cNvPr id="14" name="Text 10"/>
          <p:cNvSpPr/>
          <p:nvPr/>
        </p:nvSpPr>
        <p:spPr>
          <a:xfrm>
            <a:off x="793790" y="7149227"/>
            <a:ext cx="13042821"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IBM Plex Sans" pitchFamily="34" charset="-122"/>
                <a:cs typeface="Times New Roman" panose="02020603050405020304" pitchFamily="18" charset="0"/>
              </a:rPr>
              <a:t>Ví dụ Đúng:</a:t>
            </a:r>
            <a:r>
              <a:rPr lang="en-US" sz="1600" dirty="0">
                <a:latin typeface="Times New Roman" panose="02020603050405020304" pitchFamily="18" charset="0"/>
                <a:ea typeface="IBM Plex Sans" pitchFamily="34" charset="-122"/>
                <a:cs typeface="Times New Roman" panose="02020603050405020304" pitchFamily="18" charset="0"/>
              </a:rPr>
              <a:t> Sử dụng AI tóm tắt Nghị quyết pháp luật, nhưng sau đó đối chiếu bản gốc trên Cổng TANDTC để xác nhận tính chính xác.</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48408"/>
            <a:ext cx="7817763"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NGUYÊN TẮC 3 &amp; 4: TÔN TRỌNG VÀ TRÁCH NHIỆM</a:t>
            </a:r>
            <a:endParaRPr lang="en-US" sz="26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427327"/>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Các nguyên tắc này đặt ra giới hạn đạo đức cho khả năng sáng tạo nội dung của AI và đảm bảo tính giải trình trong các quyết định tư pháp.</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408283"/>
            <a:ext cx="13042821" cy="3272790"/>
          </a:xfrm>
          <a:prstGeom prst="roundRect">
            <a:avLst>
              <a:gd name="adj" fmla="val 6238"/>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801410" y="3415903"/>
            <a:ext cx="6513790" cy="3257550"/>
          </a:xfrm>
          <a:prstGeom prst="roundRect">
            <a:avLst>
              <a:gd name="adj" fmla="val 6267"/>
            </a:avLst>
          </a:prstGeom>
          <a:solidFill>
            <a:srgbClr val="EDF1FD"/>
          </a:solidFill>
          <a:ln/>
        </p:spPr>
      </p:sp>
      <p:sp>
        <p:nvSpPr>
          <p:cNvPr id="6" name="Text 4"/>
          <p:cNvSpPr/>
          <p:nvPr/>
        </p:nvSpPr>
        <p:spPr>
          <a:xfrm>
            <a:off x="1028224" y="3642717"/>
            <a:ext cx="2855476"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TÔN TRỌNG SỰ THẬT</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028224" y="4133136"/>
            <a:ext cx="5720001"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Giới hạn AI chỉ ở mức hỗ trợ thiết kế, không tạo ra nội dung giả mạo như hình ảnh chứng cứ hoặc phát ngôn giả của đương sự (Nghị định 13/2023/NĐ-CP).</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1028224" y="5357932"/>
            <a:ext cx="5720001" cy="725805"/>
          </a:xfrm>
          <a:prstGeom prst="rect">
            <a:avLst/>
          </a:prstGeom>
          <a:noFill/>
          <a:ln/>
        </p:spPr>
        <p:txBody>
          <a:bodyPr wrap="squar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Đúng:</a:t>
            </a:r>
            <a:r>
              <a:rPr lang="en-US" sz="1750" dirty="0">
                <a:latin typeface="Times New Roman" panose="02020603050405020304" pitchFamily="18" charset="0"/>
                <a:ea typeface="IBM Plex Sans" pitchFamily="34" charset="-122"/>
                <a:cs typeface="Times New Roman" panose="02020603050405020304" pitchFamily="18" charset="0"/>
              </a:rPr>
              <a:t> AI thiết kế sơ đồ phiên tòa dân sự về tranh chấp hợp đồng. </a:t>
            </a:r>
            <a:r>
              <a:rPr lang="en-US" sz="1750" b="1" dirty="0">
                <a:latin typeface="Times New Roman" panose="02020603050405020304" pitchFamily="18" charset="0"/>
                <a:ea typeface="IBM Plex Sans" pitchFamily="34" charset="-122"/>
                <a:cs typeface="Times New Roman" panose="02020603050405020304" pitchFamily="18" charset="0"/>
              </a:rPr>
              <a:t>Sai:</a:t>
            </a:r>
            <a:r>
              <a:rPr lang="en-US" sz="1750" dirty="0">
                <a:latin typeface="Times New Roman" panose="02020603050405020304" pitchFamily="18" charset="0"/>
                <a:ea typeface="IBM Plex Sans" pitchFamily="34" charset="-122"/>
                <a:cs typeface="Times New Roman" panose="02020603050405020304" pitchFamily="18" charset="0"/>
              </a:rPr>
              <a:t> AI tạo video chứng cứ giả.</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315200" y="3415903"/>
            <a:ext cx="6513790" cy="3257550"/>
          </a:xfrm>
          <a:prstGeom prst="rect">
            <a:avLst/>
          </a:prstGeom>
          <a:solidFill>
            <a:srgbClr val="D0DBFC"/>
          </a:solidFill>
          <a:ln/>
        </p:spPr>
      </p:sp>
      <p:sp>
        <p:nvSpPr>
          <p:cNvPr id="10" name="Shape 8"/>
          <p:cNvSpPr/>
          <p:nvPr/>
        </p:nvSpPr>
        <p:spPr>
          <a:xfrm>
            <a:off x="7315200" y="3415903"/>
            <a:ext cx="30480" cy="3257550"/>
          </a:xfrm>
          <a:prstGeom prst="roundRect">
            <a:avLst>
              <a:gd name="adj" fmla="val 669768"/>
            </a:avLst>
          </a:prstGeom>
          <a:solidFill>
            <a:srgbClr val="B6C1E2"/>
          </a:solidFill>
          <a:ln/>
        </p:spPr>
      </p:sp>
      <p:sp>
        <p:nvSpPr>
          <p:cNvPr id="11" name="Text 9"/>
          <p:cNvSpPr/>
          <p:nvPr/>
        </p:nvSpPr>
        <p:spPr>
          <a:xfrm>
            <a:off x="7882176" y="3642717"/>
            <a:ext cx="3344704"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TRÁCH NHIỆM GIẢI TRÌNH</a:t>
            </a:r>
            <a:endParaRPr lang="en-US" sz="2200" dirty="0">
              <a:latin typeface="Times New Roman" panose="02020603050405020304" pitchFamily="18" charset="0"/>
              <a:cs typeface="Times New Roman" panose="02020603050405020304" pitchFamily="18" charset="0"/>
            </a:endParaRPr>
          </a:p>
        </p:txBody>
      </p:sp>
      <p:sp>
        <p:nvSpPr>
          <p:cNvPr id="12" name="Text 10"/>
          <p:cNvSpPr/>
          <p:nvPr/>
        </p:nvSpPr>
        <p:spPr>
          <a:xfrm>
            <a:off x="7882176" y="4133136"/>
            <a:ext cx="5720001"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Phán quyết có sự hỗ trợ của AI phải đảm bảo </a:t>
            </a:r>
            <a:r>
              <a:rPr lang="en-US" sz="1750" b="1" dirty="0">
                <a:latin typeface="Times New Roman" panose="02020603050405020304" pitchFamily="18" charset="0"/>
                <a:ea typeface="IBM Plex Sans" pitchFamily="34" charset="-122"/>
                <a:cs typeface="Times New Roman" panose="02020603050405020304" pitchFamily="18" charset="0"/>
              </a:rPr>
              <a:t>traceability</a:t>
            </a:r>
            <a:r>
              <a:rPr lang="en-US" sz="1750" dirty="0">
                <a:latin typeface="Times New Roman" panose="02020603050405020304" pitchFamily="18" charset="0"/>
                <a:ea typeface="IBM Plex Sans" pitchFamily="34" charset="-122"/>
                <a:cs typeface="Times New Roman" panose="02020603050405020304" pitchFamily="18" charset="0"/>
              </a:rPr>
              <a:t> (khả năng truy xuất nguồn gốc). Thẩm phán phải ghi chép nguồn dữ liệu và các điều chỉnh đã thực hiện (Quyết định 1290/QĐ-BKHCN).</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7882176" y="5720834"/>
            <a:ext cx="5720001" cy="725805"/>
          </a:xfrm>
          <a:prstGeom prst="rect">
            <a:avLst/>
          </a:prstGeom>
          <a:noFill/>
          <a:ln/>
        </p:spPr>
        <p:txBody>
          <a:bodyPr wrap="squar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Đúng:</a:t>
            </a:r>
            <a:r>
              <a:rPr lang="en-US" sz="1750" dirty="0">
                <a:latin typeface="Times New Roman" panose="02020603050405020304" pitchFamily="18" charset="0"/>
                <a:ea typeface="IBM Plex Sans" pitchFamily="34" charset="-122"/>
                <a:cs typeface="Times New Roman" panose="02020603050405020304" pitchFamily="18" charset="0"/>
              </a:rPr>
              <a:t> Ghi biên bản: "Gợi ý AI từ Án lệ 12/2024, điều chỉnh theo BLHS 2015".</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7031712" y="4761190"/>
            <a:ext cx="566976" cy="566976"/>
          </a:xfrm>
          <a:prstGeom prst="roundRect">
            <a:avLst>
              <a:gd name="adj" fmla="val 36006"/>
            </a:avLst>
          </a:prstGeom>
          <a:solidFill>
            <a:srgbClr val="FFFFFF">
              <a:alpha val="95000"/>
            </a:srgbClr>
          </a:solidFill>
          <a:ln w="30480">
            <a:solidFill>
              <a:srgbClr val="B6C1E2"/>
            </a:solidFill>
            <a:prstDash val="solid"/>
          </a:ln>
          <a:effectLst>
            <a:outerShdw dist="20320" dir="2700000" algn="bl" rotWithShape="0">
              <a:srgbClr val="B6C1E2">
                <a:alpha val="100000"/>
              </a:srgbClr>
            </a:outerShdw>
          </a:effectLst>
        </p:spPr>
      </p:sp>
      <p:pic>
        <p:nvPicPr>
          <p:cNvPr id="15" name="Image 0" descr="preencoded.png"/>
          <p:cNvPicPr>
            <a:picLocks noChangeAspect="1"/>
          </p:cNvPicPr>
          <p:nvPr/>
        </p:nvPicPr>
        <p:blipFill>
          <a:blip r:embed="rId3"/>
          <a:stretch>
            <a:fillRect/>
          </a:stretch>
        </p:blipFill>
        <p:spPr>
          <a:xfrm>
            <a:off x="7173397" y="4867513"/>
            <a:ext cx="283488" cy="3543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2361" y="623649"/>
            <a:ext cx="11454765" cy="601385"/>
          </a:xfrm>
          <a:prstGeom prst="rect">
            <a:avLst/>
          </a:prstGeom>
          <a:noFill/>
          <a:ln/>
        </p:spPr>
        <p:txBody>
          <a:bodyPr wrap="none" lIns="0" tIns="0" rIns="0" bIns="0" rtlCol="0" anchor="t"/>
          <a:lstStyle/>
          <a:p>
            <a:pPr marL="0" indent="0" algn="l">
              <a:lnSpc>
                <a:spcPts val="4700"/>
              </a:lnSpc>
              <a:buNone/>
            </a:pPr>
            <a:r>
              <a:rPr lang="en-US" sz="3750" dirty="0">
                <a:latin typeface="Times New Roman" panose="02020603050405020304" pitchFamily="18" charset="0"/>
                <a:ea typeface="Outfit Medium" pitchFamily="34" charset="-122"/>
                <a:cs typeface="Times New Roman" panose="02020603050405020304" pitchFamily="18" charset="0"/>
              </a:rPr>
              <a:t>NGUYÊN TẮC 5: MINH BẠCH - PHÁ VỠ "HỘP ĐEN" AI</a:t>
            </a:r>
            <a:endParaRPr lang="en-US" sz="3750" dirty="0">
              <a:latin typeface="Times New Roman" panose="02020603050405020304" pitchFamily="18" charset="0"/>
              <a:cs typeface="Times New Roman" panose="02020603050405020304" pitchFamily="18" charset="0"/>
            </a:endParaRPr>
          </a:p>
        </p:txBody>
      </p:sp>
      <p:sp>
        <p:nvSpPr>
          <p:cNvPr id="3" name="Text 1"/>
          <p:cNvSpPr/>
          <p:nvPr/>
        </p:nvSpPr>
        <p:spPr>
          <a:xfrm>
            <a:off x="792361" y="1609844"/>
            <a:ext cx="13045678" cy="307777"/>
          </a:xfrm>
          <a:prstGeom prst="rect">
            <a:avLst/>
          </a:prstGeom>
          <a:noFill/>
          <a:ln/>
        </p:spPr>
        <p:txBody>
          <a:bodyPr wrap="non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Đảm bảo quy trình ra quyết định của AI không phải là một "hộp đen" khó hiểu. Sự minh bạch giúp tăng cường lòng tin vào hệ thống tư pháp.</a:t>
            </a:r>
            <a:endParaRPr lang="en-US" sz="1500" dirty="0">
              <a:latin typeface="Times New Roman" panose="02020603050405020304" pitchFamily="18" charset="0"/>
              <a:cs typeface="Times New Roman" panose="02020603050405020304" pitchFamily="18" charset="0"/>
            </a:endParaRPr>
          </a:p>
        </p:txBody>
      </p:sp>
      <p:sp>
        <p:nvSpPr>
          <p:cNvPr id="4" name="Text 2"/>
          <p:cNvSpPr/>
          <p:nvPr/>
        </p:nvSpPr>
        <p:spPr>
          <a:xfrm>
            <a:off x="1702832" y="3384947"/>
            <a:ext cx="2366963" cy="481013"/>
          </a:xfrm>
          <a:prstGeom prst="rect">
            <a:avLst/>
          </a:prstGeom>
          <a:noFill/>
          <a:ln/>
        </p:spPr>
        <p:txBody>
          <a:bodyPr wrap="none" lIns="0" tIns="0" rIns="0" bIns="0" rtlCol="0" anchor="t"/>
          <a:lstStyle/>
          <a:p>
            <a:pPr marL="0" indent="0" algn="ctr">
              <a:lnSpc>
                <a:spcPts val="3750"/>
              </a:lnSpc>
              <a:buNone/>
            </a:pPr>
            <a:r>
              <a:rPr lang="en-US" sz="3750" dirty="0">
                <a:latin typeface="Times New Roman" panose="02020603050405020304" pitchFamily="18" charset="0"/>
                <a:ea typeface="Outfit Medium" pitchFamily="34" charset="-122"/>
                <a:cs typeface="Times New Roman" panose="02020603050405020304" pitchFamily="18" charset="0"/>
              </a:rPr>
              <a:t>65%</a:t>
            </a:r>
            <a:endParaRPr lang="en-US" sz="37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1443038" y="2182177"/>
            <a:ext cx="2886670" cy="2886670"/>
          </a:xfrm>
          <a:prstGeom prst="rect">
            <a:avLst/>
          </a:prstGeom>
        </p:spPr>
      </p:pic>
      <p:sp>
        <p:nvSpPr>
          <p:cNvPr id="6" name="Text 3"/>
          <p:cNvSpPr/>
          <p:nvPr/>
        </p:nvSpPr>
        <p:spPr>
          <a:xfrm>
            <a:off x="1683663" y="5309354"/>
            <a:ext cx="2405539" cy="300633"/>
          </a:xfrm>
          <a:prstGeom prst="rect">
            <a:avLst/>
          </a:prstGeom>
          <a:noFill/>
          <a:ln/>
        </p:spPr>
        <p:txBody>
          <a:bodyPr wrap="none" lIns="0" tIns="0" rIns="0" bIns="0" rtlCol="0" anchor="t"/>
          <a:lstStyle/>
          <a:p>
            <a:pPr marL="0" indent="0" algn="ctr">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Tăng Lòng Tin</a:t>
            </a:r>
            <a:endParaRPr lang="en-US" sz="1850" dirty="0">
              <a:latin typeface="Times New Roman" panose="02020603050405020304" pitchFamily="18" charset="0"/>
              <a:cs typeface="Times New Roman" panose="02020603050405020304" pitchFamily="18" charset="0"/>
            </a:endParaRPr>
          </a:p>
        </p:txBody>
      </p:sp>
      <p:sp>
        <p:nvSpPr>
          <p:cNvPr id="7" name="Text 4"/>
          <p:cNvSpPr/>
          <p:nvPr/>
        </p:nvSpPr>
        <p:spPr>
          <a:xfrm>
            <a:off x="792361" y="5725358"/>
            <a:ext cx="4188143" cy="615553"/>
          </a:xfrm>
          <a:prstGeom prst="rect">
            <a:avLst/>
          </a:prstGeom>
          <a:noFill/>
          <a:ln/>
        </p:spPr>
        <p:txBody>
          <a:bodyPr wrap="square" lIns="0" tIns="0" rIns="0" bIns="0" rtlCol="0" anchor="t"/>
          <a:lstStyle/>
          <a:p>
            <a:pPr marL="0" indent="0" algn="ctr">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Mức độ giải thích thuật toán tương đương với sự chấp nhận của công chúng đối với phán quyết.</a:t>
            </a:r>
            <a:endParaRPr lang="en-US" sz="1500" dirty="0">
              <a:latin typeface="Times New Roman" panose="02020603050405020304" pitchFamily="18" charset="0"/>
              <a:cs typeface="Times New Roman" panose="02020603050405020304" pitchFamily="18" charset="0"/>
            </a:endParaRPr>
          </a:p>
        </p:txBody>
      </p:sp>
      <p:sp>
        <p:nvSpPr>
          <p:cNvPr id="8" name="Text 5"/>
          <p:cNvSpPr/>
          <p:nvPr/>
        </p:nvSpPr>
        <p:spPr>
          <a:xfrm>
            <a:off x="6131600" y="3384947"/>
            <a:ext cx="2366963" cy="481013"/>
          </a:xfrm>
          <a:prstGeom prst="rect">
            <a:avLst/>
          </a:prstGeom>
          <a:noFill/>
          <a:ln/>
        </p:spPr>
        <p:txBody>
          <a:bodyPr wrap="none" lIns="0" tIns="0" rIns="0" bIns="0" rtlCol="0" anchor="t"/>
          <a:lstStyle/>
          <a:p>
            <a:pPr marL="0" indent="0" algn="ctr">
              <a:lnSpc>
                <a:spcPts val="3750"/>
              </a:lnSpc>
              <a:buNone/>
            </a:pPr>
            <a:r>
              <a:rPr lang="en-US" sz="3750" dirty="0">
                <a:latin typeface="Times New Roman" panose="02020603050405020304" pitchFamily="18" charset="0"/>
                <a:ea typeface="Outfit Medium" pitchFamily="34" charset="-122"/>
                <a:cs typeface="Times New Roman" panose="02020603050405020304" pitchFamily="18" charset="0"/>
              </a:rPr>
              <a:t>100%</a:t>
            </a:r>
            <a:endParaRPr lang="en-US" sz="375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5871805" y="2182177"/>
            <a:ext cx="2886670" cy="2886670"/>
          </a:xfrm>
          <a:prstGeom prst="rect">
            <a:avLst/>
          </a:prstGeom>
        </p:spPr>
      </p:pic>
      <p:sp>
        <p:nvSpPr>
          <p:cNvPr id="10" name="Text 6"/>
          <p:cNvSpPr/>
          <p:nvPr/>
        </p:nvSpPr>
        <p:spPr>
          <a:xfrm>
            <a:off x="6112312" y="5309354"/>
            <a:ext cx="2405539" cy="300633"/>
          </a:xfrm>
          <a:prstGeom prst="rect">
            <a:avLst/>
          </a:prstGeom>
          <a:noFill/>
          <a:ln/>
        </p:spPr>
        <p:txBody>
          <a:bodyPr wrap="none" lIns="0" tIns="0" rIns="0" bIns="0" rtlCol="0" anchor="t"/>
          <a:lstStyle/>
          <a:p>
            <a:pPr marL="0" indent="0" algn="ctr">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Giải Thích Quy Trình</a:t>
            </a:r>
            <a:endParaRPr lang="en-US" sz="1850" dirty="0">
              <a:latin typeface="Times New Roman" panose="02020603050405020304" pitchFamily="18" charset="0"/>
              <a:cs typeface="Times New Roman" panose="02020603050405020304" pitchFamily="18" charset="0"/>
            </a:endParaRPr>
          </a:p>
        </p:txBody>
      </p:sp>
      <p:sp>
        <p:nvSpPr>
          <p:cNvPr id="11" name="Text 7"/>
          <p:cNvSpPr/>
          <p:nvPr/>
        </p:nvSpPr>
        <p:spPr>
          <a:xfrm>
            <a:off x="5221010" y="5725358"/>
            <a:ext cx="4188262" cy="923330"/>
          </a:xfrm>
          <a:prstGeom prst="rect">
            <a:avLst/>
          </a:prstGeom>
          <a:noFill/>
          <a:ln/>
        </p:spPr>
        <p:txBody>
          <a:bodyPr wrap="square" lIns="0" tIns="0" rIns="0" bIns="0" rtlCol="0" anchor="t"/>
          <a:lstStyle/>
          <a:p>
            <a:pPr marL="0" indent="0" algn="ctr">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Yêu cầu công bố tóm tắt quy trình AI đã hỗ trợ trong biên bản hoặc bản án chính thức (Dự thảo Luật AI 2025).</a:t>
            </a:r>
            <a:endParaRPr lang="en-US" sz="1500" dirty="0">
              <a:latin typeface="Times New Roman" panose="02020603050405020304" pitchFamily="18" charset="0"/>
              <a:cs typeface="Times New Roman" panose="02020603050405020304" pitchFamily="18" charset="0"/>
            </a:endParaRPr>
          </a:p>
        </p:txBody>
      </p:sp>
      <p:sp>
        <p:nvSpPr>
          <p:cNvPr id="12" name="Text 8"/>
          <p:cNvSpPr/>
          <p:nvPr/>
        </p:nvSpPr>
        <p:spPr>
          <a:xfrm>
            <a:off x="10560248" y="3384947"/>
            <a:ext cx="2366963" cy="481013"/>
          </a:xfrm>
          <a:prstGeom prst="rect">
            <a:avLst/>
          </a:prstGeom>
          <a:noFill/>
          <a:ln/>
        </p:spPr>
        <p:txBody>
          <a:bodyPr wrap="none" lIns="0" tIns="0" rIns="0" bIns="0" rtlCol="0" anchor="t"/>
          <a:lstStyle/>
          <a:p>
            <a:pPr marL="0" indent="0" algn="ctr">
              <a:lnSpc>
                <a:spcPts val="3750"/>
              </a:lnSpc>
              <a:buNone/>
            </a:pPr>
            <a:r>
              <a:rPr lang="en-US" sz="3750" dirty="0">
                <a:latin typeface="Times New Roman" panose="02020603050405020304" pitchFamily="18" charset="0"/>
                <a:ea typeface="Outfit Medium" pitchFamily="34" charset="-122"/>
                <a:cs typeface="Times New Roman" panose="02020603050405020304" pitchFamily="18" charset="0"/>
              </a:rPr>
              <a:t>428</a:t>
            </a:r>
            <a:endParaRPr lang="en-US" sz="375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4"/>
          <a:stretch>
            <a:fillRect/>
          </a:stretch>
        </p:blipFill>
        <p:spPr>
          <a:xfrm>
            <a:off x="10300454" y="2182177"/>
            <a:ext cx="2886670" cy="2886670"/>
          </a:xfrm>
          <a:prstGeom prst="rect">
            <a:avLst/>
          </a:prstGeom>
        </p:spPr>
      </p:pic>
      <p:sp>
        <p:nvSpPr>
          <p:cNvPr id="14" name="Text 9"/>
          <p:cNvSpPr/>
          <p:nvPr/>
        </p:nvSpPr>
        <p:spPr>
          <a:xfrm>
            <a:off x="10541079" y="5309354"/>
            <a:ext cx="2405539" cy="300633"/>
          </a:xfrm>
          <a:prstGeom prst="rect">
            <a:avLst/>
          </a:prstGeom>
          <a:noFill/>
          <a:ln/>
        </p:spPr>
        <p:txBody>
          <a:bodyPr wrap="none" lIns="0" tIns="0" rIns="0" bIns="0" rtlCol="0" anchor="t"/>
          <a:lstStyle/>
          <a:p>
            <a:pPr marL="0" indent="0" algn="ctr">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Tham Chiếu Rõ Ràng</a:t>
            </a:r>
            <a:endParaRPr lang="en-US" sz="1850" dirty="0">
              <a:latin typeface="Times New Roman" panose="02020603050405020304" pitchFamily="18" charset="0"/>
              <a:cs typeface="Times New Roman" panose="02020603050405020304" pitchFamily="18" charset="0"/>
            </a:endParaRPr>
          </a:p>
        </p:txBody>
      </p:sp>
      <p:sp>
        <p:nvSpPr>
          <p:cNvPr id="15" name="Text 10"/>
          <p:cNvSpPr/>
          <p:nvPr/>
        </p:nvSpPr>
        <p:spPr>
          <a:xfrm>
            <a:off x="9649778" y="5725358"/>
            <a:ext cx="4188143" cy="923330"/>
          </a:xfrm>
          <a:prstGeom prst="rect">
            <a:avLst/>
          </a:prstGeom>
          <a:noFill/>
          <a:ln/>
        </p:spPr>
        <p:txBody>
          <a:bodyPr wrap="square" lIns="0" tIns="0" rIns="0" bIns="0" rtlCol="0" anchor="t"/>
          <a:lstStyle/>
          <a:p>
            <a:pPr marL="0" indent="0" algn="ctr">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Giải thích "AI matching 500 án lệ ưu tiên Điều 428 BLDS 2015" trong biên bản để làm rõ cơ sở pháp lý.</a:t>
            </a:r>
            <a:endParaRPr lang="en-US" sz="1500" dirty="0">
              <a:latin typeface="Times New Roman" panose="02020603050405020304" pitchFamily="18" charset="0"/>
              <a:cs typeface="Times New Roman" panose="02020603050405020304" pitchFamily="18" charset="0"/>
            </a:endParaRPr>
          </a:p>
        </p:txBody>
      </p:sp>
      <p:sp>
        <p:nvSpPr>
          <p:cNvPr id="16" name="Text 11"/>
          <p:cNvSpPr/>
          <p:nvPr/>
        </p:nvSpPr>
        <p:spPr>
          <a:xfrm>
            <a:off x="1080968" y="7081599"/>
            <a:ext cx="12757071" cy="307777"/>
          </a:xfrm>
          <a:prstGeom prst="rect">
            <a:avLst/>
          </a:prstGeom>
          <a:noFill/>
          <a:ln/>
        </p:spPr>
        <p:txBody>
          <a:bodyPr wrap="non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Sai lầm phổ biến: Phân tích chứng cứ hợp đồng phức tạp mà không giải thích cơ chế thuật toán đã đưa ra kết luận.</a:t>
            </a:r>
            <a:endParaRPr lang="en-US" sz="1500" dirty="0">
              <a:latin typeface="Times New Roman" panose="02020603050405020304" pitchFamily="18" charset="0"/>
              <a:cs typeface="Times New Roman" panose="02020603050405020304" pitchFamily="18" charset="0"/>
            </a:endParaRPr>
          </a:p>
        </p:txBody>
      </p:sp>
      <p:sp>
        <p:nvSpPr>
          <p:cNvPr id="17" name="Shape 12"/>
          <p:cNvSpPr/>
          <p:nvPr/>
        </p:nvSpPr>
        <p:spPr>
          <a:xfrm>
            <a:off x="792361" y="6865144"/>
            <a:ext cx="22860" cy="740688"/>
          </a:xfrm>
          <a:prstGeom prst="rect">
            <a:avLst/>
          </a:prstGeom>
          <a:solidFill>
            <a:srgbClr val="A2B9F9"/>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8884" y="470535"/>
            <a:ext cx="9923145" cy="481251"/>
          </a:xfrm>
          <a:prstGeom prst="rect">
            <a:avLst/>
          </a:prstGeom>
          <a:noFill/>
          <a:ln/>
        </p:spPr>
        <p:txBody>
          <a:bodyPr wrap="none" lIns="0" tIns="0" rIns="0" bIns="0" rtlCol="0" anchor="t"/>
          <a:lstStyle/>
          <a:p>
            <a:pPr marL="0" indent="0" algn="l">
              <a:lnSpc>
                <a:spcPts val="3750"/>
              </a:lnSpc>
              <a:buNone/>
            </a:pPr>
            <a:r>
              <a:rPr lang="en-US" sz="3000" dirty="0">
                <a:latin typeface="Times New Roman" panose="02020603050405020304" pitchFamily="18" charset="0"/>
                <a:ea typeface="Outfit Medium" pitchFamily="34" charset="-122"/>
                <a:cs typeface="Times New Roman" panose="02020603050405020304" pitchFamily="18" charset="0"/>
              </a:rPr>
              <a:t>NGUYÊN TẮC 6: CÔNG BẰNG - LOẠI TRỪ THIÊN VỊ (BIAS)</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598884" y="1259800"/>
            <a:ext cx="13432631" cy="246459"/>
          </a:xfrm>
          <a:prstGeom prst="rect">
            <a:avLst/>
          </a:prstGeom>
          <a:noFill/>
          <a:ln/>
        </p:spPr>
        <p:txBody>
          <a:bodyPr wrap="none" lIns="0" tIns="0" rIns="0" bIns="0" rtlCol="0" anchor="t"/>
          <a:lstStyle/>
          <a:p>
            <a:pPr marL="0" indent="0" algn="l">
              <a:lnSpc>
                <a:spcPts val="1900"/>
              </a:lnSpc>
              <a:buNone/>
            </a:pPr>
            <a:r>
              <a:rPr lang="en-US" sz="1200" dirty="0">
                <a:latin typeface="Times New Roman" panose="02020603050405020304" pitchFamily="18" charset="0"/>
                <a:ea typeface="IBM Plex Sans" pitchFamily="34" charset="-122"/>
                <a:cs typeface="Times New Roman" panose="02020603050405020304" pitchFamily="18" charset="0"/>
              </a:rPr>
              <a:t>Thiên vị thuật toán là rủi ro lớn nhất trong việc sử dụng AI. Hệ thống tư pháp phải đảm bảo AI được đào tạo trên dữ liệu đa dạng để tránh phân biệt đối xử (Điều 16 Hiến pháp 2013).</a:t>
            </a:r>
            <a:endParaRPr lang="en-US" sz="12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270516" y="1679496"/>
            <a:ext cx="12089368" cy="5292804"/>
          </a:xfrm>
          <a:prstGeom prst="rect">
            <a:avLst/>
          </a:prstGeom>
        </p:spPr>
      </p:pic>
      <p:sp>
        <p:nvSpPr>
          <p:cNvPr id="5" name="Text 2"/>
          <p:cNvSpPr/>
          <p:nvPr/>
        </p:nvSpPr>
        <p:spPr>
          <a:xfrm>
            <a:off x="5328809" y="4007304"/>
            <a:ext cx="1417883" cy="659140"/>
          </a:xfrm>
          <a:prstGeom prst="rect">
            <a:avLst/>
          </a:prstGeom>
          <a:noFill/>
          <a:ln/>
        </p:spPr>
        <p:txBody>
          <a:bodyPr wrap="square" lIns="0" tIns="0" rIns="0" bIns="0" rtlCol="0" anchor="t"/>
          <a:lstStyle/>
          <a:p>
            <a:pPr marL="0" indent="0" algn="ctr">
              <a:lnSpc>
                <a:spcPct val="150000"/>
              </a:lnSpc>
              <a:buNone/>
            </a:pPr>
            <a:r>
              <a:rPr lang="en-US" sz="2000" b="1" dirty="0">
                <a:latin typeface="Times New Roman" panose="02020603050405020304" pitchFamily="18" charset="0"/>
                <a:ea typeface="Outfit Medium" pitchFamily="34" charset="-122"/>
                <a:cs typeface="Times New Roman" panose="02020603050405020304" pitchFamily="18" charset="0"/>
              </a:rPr>
              <a:t>Dữ liệu Thiên vị</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8012240" y="4007304"/>
            <a:ext cx="1417883" cy="659140"/>
          </a:xfrm>
          <a:prstGeom prst="rect">
            <a:avLst/>
          </a:prstGeom>
          <a:noFill/>
          <a:ln/>
        </p:spPr>
        <p:txBody>
          <a:bodyPr wrap="square" lIns="0" tIns="0" rIns="0" bIns="0" rtlCol="0" anchor="t"/>
          <a:lstStyle/>
          <a:p>
            <a:pPr marL="0" indent="0" algn="ctr">
              <a:lnSpc>
                <a:spcPct val="150000"/>
              </a:lnSpc>
              <a:buNone/>
            </a:pPr>
            <a:r>
              <a:rPr lang="en-US" sz="2000" b="1" dirty="0">
                <a:latin typeface="Times New Roman" panose="02020603050405020304" pitchFamily="18" charset="0"/>
                <a:ea typeface="Outfit Medium" pitchFamily="34" charset="-122"/>
                <a:cs typeface="Times New Roman" panose="02020603050405020304" pitchFamily="18" charset="0"/>
              </a:rPr>
              <a:t>Dữ liệu Công bằng</a:t>
            </a:r>
            <a:endParaRPr lang="en-US" sz="2000" b="1" dirty="0">
              <a:latin typeface="Times New Roman" panose="02020603050405020304" pitchFamily="18" charset="0"/>
              <a:cs typeface="Times New Roman" panose="02020603050405020304" pitchFamily="18" charset="0"/>
            </a:endParaRPr>
          </a:p>
        </p:txBody>
      </p:sp>
      <p:sp>
        <p:nvSpPr>
          <p:cNvPr id="7" name="Text 4"/>
          <p:cNvSpPr/>
          <p:nvPr/>
        </p:nvSpPr>
        <p:spPr>
          <a:xfrm>
            <a:off x="10484929" y="5951776"/>
            <a:ext cx="2577969" cy="263656"/>
          </a:xfrm>
          <a:prstGeom prst="rect">
            <a:avLst/>
          </a:prstGeom>
          <a:noFill/>
          <a:ln/>
        </p:spPr>
        <p:txBody>
          <a:bodyPr wrap="none" lIns="0" tIns="0" rIns="0" bIns="0" rtlCol="0" anchor="t"/>
          <a:lstStyle/>
          <a:p>
            <a:pPr marL="0" indent="0" algn="l">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Đa dạng đô thị-nông thôn</a:t>
            </a:r>
            <a:endParaRPr lang="en-US" sz="105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9784593" y="5928706"/>
            <a:ext cx="324627" cy="310345"/>
          </a:xfrm>
          <a:prstGeom prst="rect">
            <a:avLst/>
          </a:prstGeom>
        </p:spPr>
      </p:pic>
      <p:sp>
        <p:nvSpPr>
          <p:cNvPr id="9" name="Text 5"/>
          <p:cNvSpPr/>
          <p:nvPr/>
        </p:nvSpPr>
        <p:spPr>
          <a:xfrm>
            <a:off x="10438058" y="2805482"/>
            <a:ext cx="2636559" cy="263656"/>
          </a:xfrm>
          <a:prstGeom prst="rect">
            <a:avLst/>
          </a:prstGeom>
          <a:noFill/>
          <a:ln/>
        </p:spPr>
        <p:txBody>
          <a:bodyPr wrap="none" lIns="0" tIns="0" rIns="0" bIns="0" rtlCol="0" anchor="t"/>
          <a:lstStyle/>
          <a:p>
            <a:pPr marL="0" indent="0" algn="l">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Phân bố cân bằng</a:t>
            </a:r>
            <a:endParaRPr lang="en-US" sz="105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9792101" y="2758610"/>
            <a:ext cx="328654" cy="310345"/>
          </a:xfrm>
          <a:prstGeom prst="rect">
            <a:avLst/>
          </a:prstGeom>
        </p:spPr>
      </p:pic>
      <p:sp>
        <p:nvSpPr>
          <p:cNvPr id="11" name="Text 6"/>
          <p:cNvSpPr/>
          <p:nvPr/>
        </p:nvSpPr>
        <p:spPr>
          <a:xfrm>
            <a:off x="1719835" y="5928340"/>
            <a:ext cx="2566251" cy="263656"/>
          </a:xfrm>
          <a:prstGeom prst="rect">
            <a:avLst/>
          </a:prstGeom>
          <a:noFill/>
          <a:ln/>
        </p:spPr>
        <p:txBody>
          <a:bodyPr wrap="none" lIns="0" tIns="0" rIns="0" bIns="0" rtlCol="0" anchor="t"/>
          <a:lstStyle/>
          <a:p>
            <a:pPr marL="0" indent="0" algn="r">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Ưu thế khu vực đô thị</a:t>
            </a:r>
            <a:endParaRPr lang="en-US" sz="105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4634515" y="5951593"/>
            <a:ext cx="324626" cy="310345"/>
          </a:xfrm>
          <a:prstGeom prst="rect">
            <a:avLst/>
          </a:prstGeom>
        </p:spPr>
      </p:pic>
      <p:sp>
        <p:nvSpPr>
          <p:cNvPr id="13" name="Text 7"/>
          <p:cNvSpPr/>
          <p:nvPr/>
        </p:nvSpPr>
        <p:spPr>
          <a:xfrm>
            <a:off x="1661245" y="2805482"/>
            <a:ext cx="2636560" cy="263656"/>
          </a:xfrm>
          <a:prstGeom prst="rect">
            <a:avLst/>
          </a:prstGeom>
          <a:noFill/>
          <a:ln/>
        </p:spPr>
        <p:txBody>
          <a:bodyPr wrap="none" lIns="0" tIns="0" rIns="0" bIns="0" rtlCol="0" anchor="t"/>
          <a:lstStyle/>
          <a:p>
            <a:pPr marL="0" indent="0" algn="r">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Kết quả tập trung</a:t>
            </a:r>
            <a:endParaRPr lang="en-US" sz="10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4594417" y="2758610"/>
            <a:ext cx="324626" cy="310345"/>
          </a:xfrm>
          <a:prstGeom prst="rect">
            <a:avLst/>
          </a:prstGeom>
        </p:spPr>
      </p:pic>
      <p:sp>
        <p:nvSpPr>
          <p:cNvPr id="15" name="Text 8"/>
          <p:cNvSpPr/>
          <p:nvPr/>
        </p:nvSpPr>
        <p:spPr>
          <a:xfrm>
            <a:off x="598884" y="7145536"/>
            <a:ext cx="13432631" cy="246459"/>
          </a:xfrm>
          <a:prstGeom prst="rect">
            <a:avLst/>
          </a:prstGeom>
          <a:noFill/>
          <a:ln/>
        </p:spPr>
        <p:txBody>
          <a:bodyPr wrap="none" lIns="0" tIns="0" rIns="0" bIns="0" rtlCol="0" anchor="t"/>
          <a:lstStyle/>
          <a:p>
            <a:pPr marL="342900" indent="-342900" algn="l">
              <a:lnSpc>
                <a:spcPts val="1900"/>
              </a:lnSpc>
              <a:buSzPct val="100000"/>
              <a:buChar char="•"/>
            </a:pPr>
            <a:r>
              <a:rPr lang="en-US" sz="1200" b="1" dirty="0">
                <a:latin typeface="Times New Roman" panose="02020603050405020304" pitchFamily="18" charset="0"/>
                <a:ea typeface="IBM Plex Sans" pitchFamily="34" charset="-122"/>
                <a:cs typeface="Times New Roman" panose="02020603050405020304" pitchFamily="18" charset="0"/>
              </a:rPr>
              <a:t>Đa dạng hóa dữ liệu:</a:t>
            </a:r>
            <a:r>
              <a:rPr lang="en-US" sz="1200" dirty="0">
                <a:latin typeface="Times New Roman" panose="02020603050405020304" pitchFamily="18" charset="0"/>
                <a:ea typeface="IBM Plex Sans" pitchFamily="34" charset="-122"/>
                <a:cs typeface="Times New Roman" panose="02020603050405020304" pitchFamily="18" charset="0"/>
              </a:rPr>
              <a:t> Cần bổ sung và cân bằng các loại án lệ từ nhiều khu vực (đô thị, nông thôn, vùng sâu) để AI đưa ra dự đoán công bằng.</a:t>
            </a:r>
            <a:endParaRPr lang="en-US" sz="1200" dirty="0">
              <a:latin typeface="Times New Roman" panose="02020603050405020304" pitchFamily="18" charset="0"/>
              <a:cs typeface="Times New Roman" panose="02020603050405020304" pitchFamily="18" charset="0"/>
            </a:endParaRPr>
          </a:p>
        </p:txBody>
      </p:sp>
      <p:sp>
        <p:nvSpPr>
          <p:cNvPr id="16" name="Text 9"/>
          <p:cNvSpPr/>
          <p:nvPr/>
        </p:nvSpPr>
        <p:spPr>
          <a:xfrm>
            <a:off x="598884" y="7445812"/>
            <a:ext cx="13432631" cy="246459"/>
          </a:xfrm>
          <a:prstGeom prst="rect">
            <a:avLst/>
          </a:prstGeom>
          <a:noFill/>
          <a:ln/>
        </p:spPr>
        <p:txBody>
          <a:bodyPr wrap="none" lIns="0" tIns="0" rIns="0" bIns="0" rtlCol="0" anchor="t"/>
          <a:lstStyle/>
          <a:p>
            <a:pPr marL="342900" indent="-342900" algn="l">
              <a:lnSpc>
                <a:spcPts val="1900"/>
              </a:lnSpc>
              <a:buSzPct val="100000"/>
              <a:buChar char="•"/>
            </a:pPr>
            <a:r>
              <a:rPr lang="en-US" sz="1200" b="1" dirty="0">
                <a:latin typeface="Times New Roman" panose="02020603050405020304" pitchFamily="18" charset="0"/>
                <a:ea typeface="IBM Plex Sans" pitchFamily="34" charset="-122"/>
                <a:cs typeface="Times New Roman" panose="02020603050405020304" pitchFamily="18" charset="0"/>
              </a:rPr>
              <a:t>Kiểm tra Bias định kỳ:</a:t>
            </a:r>
            <a:r>
              <a:rPr lang="en-US" sz="1200" dirty="0">
                <a:latin typeface="Times New Roman" panose="02020603050405020304" pitchFamily="18" charset="0"/>
                <a:ea typeface="IBM Plex Sans" pitchFamily="34" charset="-122"/>
                <a:cs typeface="Times New Roman" panose="02020603050405020304" pitchFamily="18" charset="0"/>
              </a:rPr>
              <a:t> Áp dụng các phương pháp kiểm tra đạo đức AI để xác định và loại bỏ sự thiên vị trong các mô hình.</a:t>
            </a:r>
            <a:endParaRPr lang="en-US" sz="1200" dirty="0">
              <a:latin typeface="Times New Roman" panose="02020603050405020304" pitchFamily="18" charset="0"/>
              <a:cs typeface="Times New Roman" panose="02020603050405020304" pitchFamily="18" charset="0"/>
            </a:endParaRPr>
          </a:p>
        </p:txBody>
      </p:sp>
      <p:sp>
        <p:nvSpPr>
          <p:cNvPr id="17" name="Text 10"/>
          <p:cNvSpPr/>
          <p:nvPr/>
        </p:nvSpPr>
        <p:spPr>
          <a:xfrm>
            <a:off x="598884" y="7865507"/>
            <a:ext cx="13432631" cy="246459"/>
          </a:xfrm>
          <a:prstGeom prst="rect">
            <a:avLst/>
          </a:prstGeom>
          <a:noFill/>
          <a:ln/>
        </p:spPr>
        <p:txBody>
          <a:bodyPr wrap="none" lIns="0" tIns="0" rIns="0" bIns="0" rtlCol="0" anchor="t"/>
          <a:lstStyle/>
          <a:p>
            <a:pPr marL="0" indent="0" algn="l">
              <a:lnSpc>
                <a:spcPts val="1900"/>
              </a:lnSpc>
              <a:buNone/>
            </a:pPr>
            <a:r>
              <a:rPr lang="en-US" sz="1200" dirty="0">
                <a:latin typeface="Times New Roman" panose="02020603050405020304" pitchFamily="18" charset="0"/>
                <a:ea typeface="IBM Plex Sans" pitchFamily="34" charset="-122"/>
                <a:cs typeface="Times New Roman" panose="02020603050405020304" pitchFamily="18" charset="0"/>
              </a:rPr>
              <a:t>Ví dụ: Bổ sung Án lệ 30/2025 về các vụ việc ở vùng sâu, vùng xa để điều chỉnh phán quyết, tránh việc AI dự đoán tái phạm bị thiên vị bởi yếu tố địa lý.</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23768"/>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TỔNG HỢP: ĐẠO ĐỨC NGHỀ NGHIỆP TRONG KỶ NGUYÊN 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494955"/>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Việc áp dụng các nguyên tắc đạo đức không chỉ là tuân thủ pháp luật, mà còn là bảo vệ </a:t>
            </a:r>
            <a:r>
              <a:rPr lang="en-US" sz="1750" b="1" dirty="0">
                <a:latin typeface="Times New Roman" panose="02020603050405020304" pitchFamily="18" charset="0"/>
                <a:ea typeface="IBM Plex Sans" pitchFamily="34" charset="-122"/>
                <a:cs typeface="Times New Roman" panose="02020603050405020304" pitchFamily="18" charset="0"/>
              </a:rPr>
              <a:t>giá trị cốt lõi</a:t>
            </a:r>
            <a:r>
              <a:rPr lang="en-US" sz="1750" dirty="0">
                <a:latin typeface="Times New Roman" panose="02020603050405020304" pitchFamily="18" charset="0"/>
                <a:ea typeface="IBM Plex Sans" pitchFamily="34" charset="-122"/>
                <a:cs typeface="Times New Roman" panose="02020603050405020304" pitchFamily="18" charset="0"/>
              </a:rPr>
              <a:t> của nghề thẩm phán—trí tuệ con người và lòng công lý.</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1133951" y="4383167"/>
            <a:ext cx="3856077" cy="226814"/>
          </a:xfrm>
          <a:prstGeom prst="roundRect">
            <a:avLst>
              <a:gd name="adj" fmla="val 90006"/>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793790" y="4156293"/>
            <a:ext cx="680442" cy="680442"/>
          </a:xfrm>
          <a:prstGeom prst="roundRect">
            <a:avLst>
              <a:gd name="adj" fmla="val 67192"/>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6" name="Image 0" descr="preencoded.png"/>
          <p:cNvPicPr>
            <a:picLocks noChangeAspect="1"/>
          </p:cNvPicPr>
          <p:nvPr/>
        </p:nvPicPr>
        <p:blipFill>
          <a:blip r:embed="rId3"/>
          <a:stretch>
            <a:fillRect/>
          </a:stretch>
        </p:blipFill>
        <p:spPr>
          <a:xfrm>
            <a:off x="963930" y="4283928"/>
            <a:ext cx="340162" cy="425291"/>
          </a:xfrm>
          <a:prstGeom prst="rect">
            <a:avLst/>
          </a:prstGeom>
        </p:spPr>
      </p:pic>
      <p:sp>
        <p:nvSpPr>
          <p:cNvPr id="7" name="Text 4"/>
          <p:cNvSpPr/>
          <p:nvPr/>
        </p:nvSpPr>
        <p:spPr>
          <a:xfrm>
            <a:off x="1020604" y="5063609"/>
            <a:ext cx="3358158"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Tư Duy Con Người Ưu Tiên</a:t>
            </a:r>
            <a:endParaRPr lang="en-US" sz="2200" dirty="0">
              <a:latin typeface="Times New Roman" panose="02020603050405020304" pitchFamily="18" charset="0"/>
              <a:cs typeface="Times New Roman" panose="02020603050405020304" pitchFamily="18" charset="0"/>
            </a:endParaRPr>
          </a:p>
        </p:txBody>
      </p:sp>
      <p:sp>
        <p:nvSpPr>
          <p:cNvPr id="8" name="Text 5"/>
          <p:cNvSpPr/>
          <p:nvPr/>
        </p:nvSpPr>
        <p:spPr>
          <a:xfrm>
            <a:off x="1020604" y="5554028"/>
            <a:ext cx="3742730"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Luôn đặt </a:t>
            </a:r>
            <a:r>
              <a:rPr lang="en-US" sz="1750" b="1" dirty="0">
                <a:latin typeface="Times New Roman" panose="02020603050405020304" pitchFamily="18" charset="0"/>
                <a:ea typeface="IBM Plex Sans" pitchFamily="34" charset="-122"/>
                <a:cs typeface="Times New Roman" panose="02020603050405020304" pitchFamily="18" charset="0"/>
              </a:rPr>
              <a:t>tư duy pháp lý và đạo đức con người</a:t>
            </a:r>
            <a:r>
              <a:rPr lang="en-US" sz="1750" dirty="0">
                <a:latin typeface="Times New Roman" panose="02020603050405020304" pitchFamily="18" charset="0"/>
                <a:ea typeface="IBM Plex Sans" pitchFamily="34" charset="-122"/>
                <a:cs typeface="Times New Roman" panose="02020603050405020304" pitchFamily="18" charset="0"/>
              </a:rPr>
              <a:t> lên trên mọi gợi ý của AI, đặc biệt trong các vụ án phức tạp hoặc nhạy cảm.</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5557123" y="4042886"/>
            <a:ext cx="3856077" cy="226814"/>
          </a:xfrm>
          <a:prstGeom prst="roundRect">
            <a:avLst>
              <a:gd name="adj" fmla="val 90006"/>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0" name="Shape 7"/>
          <p:cNvSpPr/>
          <p:nvPr/>
        </p:nvSpPr>
        <p:spPr>
          <a:xfrm>
            <a:off x="5216962" y="3816013"/>
            <a:ext cx="680442" cy="680442"/>
          </a:xfrm>
          <a:prstGeom prst="roundRect">
            <a:avLst>
              <a:gd name="adj" fmla="val 67192"/>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11" name="Image 1" descr="preencoded.png"/>
          <p:cNvPicPr>
            <a:picLocks noChangeAspect="1"/>
          </p:cNvPicPr>
          <p:nvPr/>
        </p:nvPicPr>
        <p:blipFill>
          <a:blip r:embed="rId4"/>
          <a:stretch>
            <a:fillRect/>
          </a:stretch>
        </p:blipFill>
        <p:spPr>
          <a:xfrm>
            <a:off x="5387102" y="3943648"/>
            <a:ext cx="340162" cy="425291"/>
          </a:xfrm>
          <a:prstGeom prst="rect">
            <a:avLst/>
          </a:prstGeom>
        </p:spPr>
      </p:pic>
      <p:sp>
        <p:nvSpPr>
          <p:cNvPr id="12" name="Text 8"/>
          <p:cNvSpPr/>
          <p:nvPr/>
        </p:nvSpPr>
        <p:spPr>
          <a:xfrm>
            <a:off x="5443776" y="4723328"/>
            <a:ext cx="3742730"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Kết Hợp Nhân Văn &amp; Công Bằng</a:t>
            </a:r>
            <a:endParaRPr lang="en-US" sz="2200" dirty="0">
              <a:latin typeface="Times New Roman" panose="02020603050405020304" pitchFamily="18" charset="0"/>
              <a:cs typeface="Times New Roman" panose="02020603050405020304" pitchFamily="18" charset="0"/>
            </a:endParaRPr>
          </a:p>
        </p:txBody>
      </p:sp>
      <p:sp>
        <p:nvSpPr>
          <p:cNvPr id="13" name="Text 9"/>
          <p:cNvSpPr/>
          <p:nvPr/>
        </p:nvSpPr>
        <p:spPr>
          <a:xfrm>
            <a:off x="5443776" y="5568077"/>
            <a:ext cx="3742730"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Đảm bảo AI không "tô hồng" hoặc bỏ qua các hạn chế (ví dụ: báo cáo thành công của đề án tư pháp X) mà phải phản ánh sự thật trung thực (theo Nghị quyết 66-NQ/TW).</a:t>
            </a:r>
            <a:endParaRPr lang="en-US" sz="1750" dirty="0">
              <a:latin typeface="Times New Roman" panose="02020603050405020304" pitchFamily="18" charset="0"/>
              <a:cs typeface="Times New Roman" panose="02020603050405020304" pitchFamily="18" charset="0"/>
            </a:endParaRPr>
          </a:p>
        </p:txBody>
      </p:sp>
      <p:sp>
        <p:nvSpPr>
          <p:cNvPr id="14" name="Shape 10"/>
          <p:cNvSpPr/>
          <p:nvPr/>
        </p:nvSpPr>
        <p:spPr>
          <a:xfrm>
            <a:off x="9980295" y="3702725"/>
            <a:ext cx="3856077" cy="226814"/>
          </a:xfrm>
          <a:prstGeom prst="roundRect">
            <a:avLst>
              <a:gd name="adj" fmla="val 90006"/>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5" name="Shape 11"/>
          <p:cNvSpPr/>
          <p:nvPr/>
        </p:nvSpPr>
        <p:spPr>
          <a:xfrm>
            <a:off x="9640133" y="3475851"/>
            <a:ext cx="680442" cy="680442"/>
          </a:xfrm>
          <a:prstGeom prst="roundRect">
            <a:avLst>
              <a:gd name="adj" fmla="val 67192"/>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16" name="Image 2" descr="preencoded.png"/>
          <p:cNvPicPr>
            <a:picLocks noChangeAspect="1"/>
          </p:cNvPicPr>
          <p:nvPr/>
        </p:nvPicPr>
        <p:blipFill>
          <a:blip r:embed="rId5"/>
          <a:stretch>
            <a:fillRect/>
          </a:stretch>
        </p:blipFill>
        <p:spPr>
          <a:xfrm>
            <a:off x="9810274" y="3603486"/>
            <a:ext cx="340162" cy="425291"/>
          </a:xfrm>
          <a:prstGeom prst="rect">
            <a:avLst/>
          </a:prstGeom>
        </p:spPr>
      </p:pic>
      <p:sp>
        <p:nvSpPr>
          <p:cNvPr id="17" name="Text 12"/>
          <p:cNvSpPr/>
          <p:nvPr/>
        </p:nvSpPr>
        <p:spPr>
          <a:xfrm>
            <a:off x="9866948" y="4383167"/>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Phán Quyết Có Cơ Sở</a:t>
            </a:r>
            <a:endParaRPr lang="en-US" sz="2200" dirty="0">
              <a:latin typeface="Times New Roman" panose="02020603050405020304" pitchFamily="18" charset="0"/>
              <a:cs typeface="Times New Roman" panose="02020603050405020304" pitchFamily="18" charset="0"/>
            </a:endParaRPr>
          </a:p>
        </p:txBody>
      </p:sp>
      <p:sp>
        <p:nvSpPr>
          <p:cNvPr id="18" name="Text 13"/>
          <p:cNvSpPr/>
          <p:nvPr/>
        </p:nvSpPr>
        <p:spPr>
          <a:xfrm>
            <a:off x="9866948" y="4873585"/>
            <a:ext cx="3742730"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Mọi phán quyết đều phải được lập luận rõ ràng, minh bạch nguồn gốc và sự điều chỉnh của thẩm phán đối với dữ liệu AI.</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13428"/>
            <a:ext cx="12017573"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KẾT LUẬN: TƯƠNG LAI CỦA 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875836"/>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là công cụ mạnh mẽ giúp tăng cường hiệu quả tư pháp, nhưng không thể thay thế phán đoán đạo đức và trách nhiệm pháp lý của con người.</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793790" y="385679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latin typeface="Times New Roman" panose="02020603050405020304" pitchFamily="18" charset="0"/>
                <a:ea typeface="IBM Plex Sans" pitchFamily="34" charset="-122"/>
                <a:cs typeface="Times New Roman" panose="02020603050405020304" pitchFamily="18" charset="0"/>
              </a:rPr>
              <a:t>Cân bằng Công nghệ và Đạo đức:</a:t>
            </a:r>
            <a:r>
              <a:rPr lang="en-US" sz="1750" dirty="0">
                <a:latin typeface="Times New Roman" panose="02020603050405020304" pitchFamily="18" charset="0"/>
                <a:ea typeface="IBM Plex Sans" pitchFamily="34" charset="-122"/>
                <a:cs typeface="Times New Roman" panose="02020603050405020304" pitchFamily="18" charset="0"/>
              </a:rPr>
              <a:t> Sự thành công của AI trong tư pháp Việt Nam phụ thuộc vào khả năng Thẩm phán duy trì 6 nguyên tắc cốt lõi.</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93790" y="46618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latin typeface="Times New Roman" panose="02020603050405020304" pitchFamily="18" charset="0"/>
                <a:ea typeface="IBM Plex Sans" pitchFamily="34" charset="-122"/>
                <a:cs typeface="Times New Roman" panose="02020603050405020304" pitchFamily="18" charset="0"/>
              </a:rPr>
              <a:t>Giữ vững Niềm tin:</a:t>
            </a:r>
            <a:r>
              <a:rPr lang="en-US" sz="1750" dirty="0">
                <a:latin typeface="Times New Roman" panose="02020603050405020304" pitchFamily="18" charset="0"/>
                <a:ea typeface="IBM Plex Sans" pitchFamily="34" charset="-122"/>
                <a:cs typeface="Times New Roman" panose="02020603050405020304" pitchFamily="18" charset="0"/>
              </a:rPr>
              <a:t> Minh bạch và Công bằng là chìa khóa để xây dựng niềm tin công chúng vào hệ thống tư pháp kỹ thuật số.</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1133951" y="5535097"/>
            <a:ext cx="12702659"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"Trí tuệ nhân tạo chỉ là sự phản chiếu của dữ liệu chúng ta cung cấp. Đảm bảo dữ liệu đó công bằng, đạo đức là trách nhiệm của chúng ta."</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793790" y="5279946"/>
            <a:ext cx="30480" cy="1236107"/>
          </a:xfrm>
          <a:prstGeom prst="rect">
            <a:avLst/>
          </a:prstGeom>
          <a:solidFill>
            <a:srgbClr val="A2B9F9"/>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1399</Words>
  <Application>Microsoft Office PowerPoint</Application>
  <PresentationFormat>Custom</PresentationFormat>
  <Paragraphs>85</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Outfit Medium</vt:lpstr>
      <vt:lpstr>Times New Roman</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4</cp:revision>
  <dcterms:created xsi:type="dcterms:W3CDTF">2025-10-13T19:00:14Z</dcterms:created>
  <dcterms:modified xsi:type="dcterms:W3CDTF">2025-10-13T19:04:17Z</dcterms:modified>
</cp:coreProperties>
</file>